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2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0EED-6F0A-4F68-ABCE-C17E70296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B0A2F-9282-4913-A375-AD994FDFC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21C6C-509D-49A8-A48E-A4329C37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C3F15-5269-4343-82F1-3478B877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2D1B7-3A9C-4CC7-94DB-55F2733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1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759A-74FC-4C3F-9367-BD543E9A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A40A6-46E3-454B-828A-1DF8DE082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3238-C9AB-464F-9316-C66DEFF9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B7461-B545-4BD3-B7C8-4D4D151B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D5F0D-FE77-4C42-B532-C158CBBE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5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337D3E-3800-43DD-BBD5-FCC2D5C80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841C1-B825-4980-9D9B-6C6993FD0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9639A-68B6-41FA-8087-FAFA72E3D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1A3DF-E05A-4C5D-AF5E-3992D53D7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F8CFC-50C6-4B92-953B-F6163311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83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28FA-A2CC-46E1-A874-43EA6F3C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B7D8-EE77-4E5C-BB30-7AA14A5E9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07DEC-B042-4052-838E-9954DC8F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202C3-8239-4967-907F-69AF9B71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EC916-8830-467D-BD02-08FCA720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24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E6AC-B978-4E24-8293-D7914045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4767D-5A4F-41E0-8171-2914B77F9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74EFE-0881-4110-B8A0-48D59848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81DB-3A18-4D41-A490-192976870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0CE45-DD6F-4106-9D02-0775B5CF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5A1C-BFD0-4AA2-A415-76C3FF80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2A69F-F481-4A79-A7A8-5F31898E0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EAF94-5077-4E7C-B20B-967E0EB91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F65AE-D9FA-49E0-8BD0-773FAB5F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0650D-3567-4952-8388-92C22A57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2B554-947D-48C0-AC20-EFFDD3E3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7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4389-996B-46B0-81A0-95D0DE67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235D8-7F06-4123-BA9F-67849CE9B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5CC06-84B0-4F33-ACF0-1787D2E80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141E4-5DDC-4D1C-BABF-95A34F91E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1CE3E-E358-4465-9659-7FDBEB7BB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7D29B-3446-467E-B687-04287D93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7E6DD-CD39-4ABD-8911-B95EB357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67DE5-5F8C-4E5E-BF6B-1F7F8290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0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9550-E136-40F4-84F8-C0F2323C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C2EB3-F8B7-4753-8584-4F1A5460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E3F1F-3A66-42C9-BF1F-D2176D4D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DF607-6AD9-46F2-8D88-E447ED61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66F42-AF47-4429-AE9F-025579D0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6DBEE-F83D-47EC-BB5C-ABCD5B4A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4D13D-1C8C-4C5E-9B2C-000DB61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4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AFE9-8BFA-4D32-9012-9938342D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EA97-3F83-461E-B8EE-4096DFD4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BBDFA-C686-448D-96EB-76E93B4EB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7263C-BD36-4F35-8099-55D0E406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74B07-9BDA-47DD-B865-30D4F7C78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9AA8F-09E8-4B72-8499-5CC1E695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CB84-DFAF-4D52-A941-D7FC6A15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DD667-7DB8-47CA-9861-573D378E1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F0B74-6C34-4E9C-89C4-94764677F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E4F23-81E1-4F3D-BDF4-83502E496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E202E-D3C1-4695-AD6C-541B6535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C93F-22E7-4B99-A555-4F5EAD7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4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F8C7-FDFB-4CB6-B00C-50B2F2F7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8BF7-0608-4CE1-8FE4-E5D3F6230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0CB02-EFFA-44FB-AF3D-D8134FD8D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3D780-A5D2-428B-BF62-478D9BAB6AD1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337C7-ABED-4983-84FF-3822378FC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2D9BE-B4EB-4E07-8482-EFAD7961B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378D0-C0BC-40F2-A01C-3D9DD3A6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8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BA1F-7624-45C6-B79A-C4E17E54D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Radio Planning of a 4G LTE Network in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Buea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2ECDA-B84C-406E-92AB-905DC4E81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Course: CEF 356 – Mobile Communication Protocols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Course Instructor: Dr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Nkemeni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75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42E1-A898-4A8B-8D59-E11E93AE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(7/8)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D3ED-F15B-4593-9059-97349EFF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placing these BTS on google earth gives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A00F5-02B1-46ED-922A-DE3E4A0561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" y="2468662"/>
            <a:ext cx="10515600" cy="40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9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A10D-E916-49C1-874B-3CCDD98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(8/8)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1296-64EC-40D2-A036-26618BD4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Below is what we finally obtain when we export these modifications on Google earth pro.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13426-03D3-4D0F-A1F8-BCE76A1F7E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54" y="2555240"/>
            <a:ext cx="9717957" cy="416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C1B6-7484-40AD-B0C4-65D43DF3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EDA80-03F0-4C9D-8ABC-40B36E05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number of BTS lesser than 4 will not be able to cover the entire </a:t>
            </a:r>
            <a:r>
              <a:rPr lang="en-US" dirty="0" err="1"/>
              <a:t>Buea</a:t>
            </a:r>
            <a:r>
              <a:rPr lang="en-US" dirty="0"/>
              <a:t> area, and using a number BTS greater than this will be cost, resource and time expensive.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6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1430-11B4-4256-8AE5-441371CD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7AFA-0657-481C-9D5D-B4A8A718B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came to realize that, if a new network is to be deployed in </a:t>
            </a:r>
            <a:r>
              <a:rPr lang="en-US" dirty="0" err="1"/>
              <a:t>Buea</a:t>
            </a:r>
            <a:r>
              <a:rPr lang="en-US" dirty="0"/>
              <a:t>, it will only require 4 BTS,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3094-DA31-462C-B04F-E6223C2C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F4AF5F-79E4-4C84-854F-98AB4CC310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789439"/>
              </p:ext>
            </p:extLst>
          </p:nvPr>
        </p:nvGraphicFramePr>
        <p:xfrm>
          <a:off x="1748589" y="1860884"/>
          <a:ext cx="9079831" cy="4235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55256">
                  <a:extLst>
                    <a:ext uri="{9D8B030D-6E8A-4147-A177-3AD203B41FA5}">
                      <a16:colId xmlns:a16="http://schemas.microsoft.com/office/drawing/2014/main" val="3061634760"/>
                    </a:ext>
                  </a:extLst>
                </a:gridCol>
                <a:gridCol w="3124575">
                  <a:extLst>
                    <a:ext uri="{9D8B030D-6E8A-4147-A177-3AD203B41FA5}">
                      <a16:colId xmlns:a16="http://schemas.microsoft.com/office/drawing/2014/main" val="570916663"/>
                    </a:ext>
                  </a:extLst>
                </a:gridCol>
              </a:tblGrid>
              <a:tr h="605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AGBOR NKONGHO KELLY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FE21A126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6263225"/>
                  </a:ext>
                </a:extLst>
              </a:tr>
              <a:tr h="605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AHOUMO TEMATEU ROXANE PHILIPPINE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FE21A128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861016"/>
                  </a:ext>
                </a:extLst>
              </a:tr>
              <a:tr h="605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KAMCHE YANN ARNAUD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FE21A208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919793"/>
                  </a:ext>
                </a:extLst>
              </a:tr>
              <a:tr h="605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KOUOTOU AHMAD BILAL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FE21A221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4522952"/>
                  </a:ext>
                </a:extLst>
              </a:tr>
              <a:tr h="605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MBI AYAMBA DIANNA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FE21A230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3884156"/>
                  </a:ext>
                </a:extLst>
              </a:tr>
              <a:tr h="605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NEGUE KWAHAM MAEL GRACE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FE21A252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9276478"/>
                  </a:ext>
                </a:extLst>
              </a:tr>
              <a:tr h="605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SAMUEL OSOH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FE21A303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74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98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B5A2-D315-4711-9CB4-39C2DF70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29A7-E804-449A-A8AF-DD2EBD52C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3" y="1253331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sz="6000" dirty="0">
              <a:solidFill>
                <a:srgbClr val="0070C0"/>
              </a:solidFill>
            </a:endParaRPr>
          </a:p>
          <a:p>
            <a:pPr algn="ctr"/>
            <a:endParaRPr lang="en-US" sz="60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6000" dirty="0">
                <a:solidFill>
                  <a:srgbClr val="0070C0"/>
                </a:solidFill>
              </a:rPr>
              <a:t>🎉🎉😊Thank you😊🎉🎉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8858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967A-73D5-4188-908C-5660C45E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44A40-BE93-40A7-A376-8E8F4C18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M" dirty="0"/>
              <a:t>The objective of this Mobile and Wireless Communications </a:t>
            </a:r>
            <a:r>
              <a:rPr lang="en-US" dirty="0"/>
              <a:t>project</a:t>
            </a:r>
            <a:r>
              <a:rPr lang="en-CM" dirty="0"/>
              <a:t> is to perform coverage planning of a newly deployed LTE network in Atoll, </a:t>
            </a:r>
            <a:r>
              <a:rPr lang="en-US" dirty="0"/>
              <a:t>(</a:t>
            </a:r>
            <a:r>
              <a:rPr lang="en-CM" dirty="0"/>
              <a:t>a radio network planning</a:t>
            </a:r>
            <a:br>
              <a:rPr lang="en-CM" dirty="0"/>
            </a:br>
            <a:r>
              <a:rPr lang="en-CM" dirty="0"/>
              <a:t>software package</a:t>
            </a:r>
            <a:r>
              <a:rPr lang="en-US" dirty="0"/>
              <a:t>)</a:t>
            </a:r>
            <a:r>
              <a:rPr lang="en-CM" dirty="0"/>
              <a:t>. </a:t>
            </a:r>
            <a:endParaRPr lang="en-US" dirty="0"/>
          </a:p>
          <a:p>
            <a:r>
              <a:rPr lang="en-CM" dirty="0"/>
              <a:t>The case study here is the </a:t>
            </a:r>
            <a:r>
              <a:rPr lang="en-US" dirty="0" err="1"/>
              <a:t>Buea</a:t>
            </a:r>
            <a:r>
              <a:rPr lang="en-CM" dirty="0"/>
              <a:t> area where it is required to </a:t>
            </a:r>
            <a:r>
              <a:rPr lang="en-US" dirty="0"/>
              <a:t>a certain number of </a:t>
            </a:r>
            <a:r>
              <a:rPr lang="en-CM" dirty="0"/>
              <a:t>BTS sites and analyse the coverage to determine if </a:t>
            </a:r>
            <a:r>
              <a:rPr lang="en-US" dirty="0"/>
              <a:t>that number of</a:t>
            </a:r>
            <a:r>
              <a:rPr lang="en-CM" dirty="0"/>
              <a:t> sites will be enough to take care of coverage requirement of the </a:t>
            </a:r>
            <a:r>
              <a:rPr lang="en-US" dirty="0" err="1"/>
              <a:t>Buea</a:t>
            </a:r>
            <a:r>
              <a:rPr lang="en-CM" dirty="0"/>
              <a:t> area.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6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1CB1-9EB3-4FE8-91FB-F23700C3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0506-8B05-4AF3-8E54-BAC00B744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M" dirty="0"/>
              <a:t>Personal computer (PC)</a:t>
            </a:r>
            <a:endParaRPr lang="en-US" dirty="0"/>
          </a:p>
          <a:p>
            <a:pPr lvl="0"/>
            <a:r>
              <a:rPr lang="en-CM" dirty="0"/>
              <a:t>Atoll</a:t>
            </a:r>
            <a:endParaRPr lang="en-US" dirty="0"/>
          </a:p>
          <a:p>
            <a:pPr lvl="0"/>
            <a:r>
              <a:rPr lang="en-CM" dirty="0"/>
              <a:t>Google Earth</a:t>
            </a:r>
            <a:r>
              <a:rPr lang="en-US" dirty="0"/>
              <a:t> Pro.</a:t>
            </a:r>
          </a:p>
          <a:p>
            <a:pPr lvl="0"/>
            <a:r>
              <a:rPr lang="en-US" dirty="0"/>
              <a:t>Google Maps</a:t>
            </a:r>
          </a:p>
          <a:p>
            <a:pPr lvl="0"/>
            <a:r>
              <a:rPr lang="en-US" dirty="0"/>
              <a:t>CEF 356 LAB MANUAL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3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AA52-1FEA-4510-9BE8-EBC7DEE9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(1/8)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F62C-056C-41F0-B511-E61EB3B90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Google earth to find the Area of </a:t>
            </a:r>
            <a:r>
              <a:rPr lang="en-US" dirty="0" err="1"/>
              <a:t>Buea</a:t>
            </a:r>
            <a:r>
              <a:rPr lang="en-US" dirty="0"/>
              <a:t>. With a total surface area of 870km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B3A17-5A45-4F0C-BA71-C270CFDD75A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2" r="3748" b="4894"/>
          <a:stretch/>
        </p:blipFill>
        <p:spPr bwMode="auto">
          <a:xfrm>
            <a:off x="1476993" y="2679032"/>
            <a:ext cx="9447681" cy="39944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068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FFA6-2FBB-4B99-96E3-FB44FAE9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(2/8)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B44C-E27F-43BD-94B1-AB7A4814C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from Google Earth, we could successfully see the borders of </a:t>
            </a:r>
            <a:r>
              <a:rPr lang="en-US" dirty="0" err="1"/>
              <a:t>Buea</a:t>
            </a:r>
            <a:r>
              <a:rPr lang="en-US" dirty="0"/>
              <a:t>, excluding Mt. Cameroon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23955-EDE1-4F98-8E4A-46535318C36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 r="3384" b="5197"/>
          <a:stretch/>
        </p:blipFill>
        <p:spPr bwMode="auto">
          <a:xfrm>
            <a:off x="1482875" y="2711117"/>
            <a:ext cx="8848241" cy="3962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448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CE9C-3719-4ED8-9403-356AD670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(3/8)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73DC-5133-498C-B03D-758DB42EC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then obtained a total coverage area of 45.98km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r>
              <a:rPr lang="en-US" dirty="0"/>
              <a:t>From there, we assumed a hexagonal cell radius of 2.25km which helped us find the Surface area of a cell.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376A6-C9C9-4AE3-8F63-A0D3F3C0F44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273"/>
          <a:stretch/>
        </p:blipFill>
        <p:spPr bwMode="auto">
          <a:xfrm>
            <a:off x="1371282" y="3176905"/>
            <a:ext cx="9296718" cy="3315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346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C35D-A139-4BB5-B95A-345E56EF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(4/8)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E3E8-BD39-41F9-8027-FEAB326D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value, we easily came out with the number of cells needed for </a:t>
            </a:r>
            <a:r>
              <a:rPr lang="en-US" dirty="0" err="1"/>
              <a:t>Buea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6F690-CA6D-4C89-BB33-6B2DD5CECB1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17" b="13140"/>
          <a:stretch/>
        </p:blipFill>
        <p:spPr bwMode="auto">
          <a:xfrm>
            <a:off x="1177173" y="2868628"/>
            <a:ext cx="10176627" cy="3853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607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83B3-B562-4BE7-B3A8-D1B39301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(5/8)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02B0D-A26D-4198-A52C-36B7BC60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proceeded by getting the total number of clusters that it will give, in case we do 2 cell frequency re-use.</a:t>
            </a:r>
          </a:p>
          <a:p>
            <a:r>
              <a:rPr lang="en-US" dirty="0"/>
              <a:t>Calculations said that, we will have to use 2 clusters</a:t>
            </a:r>
          </a:p>
        </p:txBody>
      </p:sp>
    </p:spTree>
    <p:extLst>
      <p:ext uri="{BB962C8B-B14F-4D97-AF65-F5344CB8AC3E}">
        <p14:creationId xmlns:p14="http://schemas.microsoft.com/office/powerpoint/2010/main" val="203716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B124-E987-4FBF-AA36-9B2A0A57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(6/8)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C1FCA1-57C9-42A3-A6B3-FB0C2325EBD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" r="10191"/>
          <a:stretch/>
        </p:blipFill>
        <p:spPr bwMode="auto">
          <a:xfrm rot="16200000">
            <a:off x="3833729" y="-1304840"/>
            <a:ext cx="4801272" cy="10792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037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344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Radio Planning of a 4G LTE Network in Buea</vt:lpstr>
      <vt:lpstr>Objective</vt:lpstr>
      <vt:lpstr>Requirements</vt:lpstr>
      <vt:lpstr>Procedure (1/8)</vt:lpstr>
      <vt:lpstr>Procedure (2/8)</vt:lpstr>
      <vt:lpstr>Procedure (3/8)</vt:lpstr>
      <vt:lpstr>Procedure (4/8)</vt:lpstr>
      <vt:lpstr>Procedure (5/8)</vt:lpstr>
      <vt:lpstr>Procedure (6/8)</vt:lpstr>
      <vt:lpstr>Procedure (7/8)</vt:lpstr>
      <vt:lpstr>Procedure (8/8)</vt:lpstr>
      <vt:lpstr>Observation</vt:lpstr>
      <vt:lpstr>Conclusion</vt:lpstr>
      <vt:lpstr>Team members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Planning of a 4G LTE Network in Buea</dc:title>
  <dc:creator>Solid State</dc:creator>
  <cp:lastModifiedBy>kouotouahmad@gmail.com</cp:lastModifiedBy>
  <cp:revision>9</cp:revision>
  <dcterms:created xsi:type="dcterms:W3CDTF">2023-06-01T13:09:06Z</dcterms:created>
  <dcterms:modified xsi:type="dcterms:W3CDTF">2023-06-06T13:33:58Z</dcterms:modified>
</cp:coreProperties>
</file>